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7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7772400" cy="10058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94"/>
  </p:normalViewPr>
  <p:slideViewPr>
    <p:cSldViewPr snapToGrid="0">
      <p:cViewPr varScale="1">
        <p:scale>
          <a:sx n="66" d="100"/>
          <a:sy n="66" d="100"/>
        </p:scale>
        <p:origin x="318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530304" y="2507618"/>
            <a:ext cx="6703698" cy="4184016"/>
          </a:xfrm>
          <a:prstGeom prst="rect">
            <a:avLst/>
          </a:prstGeom>
        </p:spPr>
        <p:txBody>
          <a:bodyPr anchor="b"/>
          <a:lstStyle>
            <a:lvl1pPr>
              <a:defRPr sz="51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30304" y="6731213"/>
            <a:ext cx="6703698" cy="220027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/>
            </a:lvl1pPr>
            <a:lvl2pPr marL="0" indent="0">
              <a:buSzTx/>
              <a:buFontTx/>
              <a:buNone/>
              <a:defRPr sz="2000"/>
            </a:lvl2pPr>
            <a:lvl3pPr marL="0" indent="0">
              <a:buSzTx/>
              <a:buFontTx/>
              <a:buNone/>
              <a:defRPr sz="2000"/>
            </a:lvl3pPr>
            <a:lvl4pPr marL="0" indent="0">
              <a:buSzTx/>
              <a:buFontTx/>
              <a:buNone/>
              <a:defRPr sz="2000"/>
            </a:lvl4pPr>
            <a:lvl5pPr marL="0" indent="0">
              <a:buSzTx/>
              <a:buFont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4351" y="2677584"/>
            <a:ext cx="3303274" cy="638196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535363" y="535519"/>
            <a:ext cx="6703698" cy="194416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35366" y="2465706"/>
            <a:ext cx="3288089" cy="1208407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000" b="1"/>
            </a:lvl1pPr>
            <a:lvl2pPr marL="0" indent="0">
              <a:buSzTx/>
              <a:buFontTx/>
              <a:buNone/>
              <a:defRPr sz="2000" b="1"/>
            </a:lvl2pPr>
            <a:lvl3pPr marL="0" indent="0">
              <a:buSzTx/>
              <a:buFontTx/>
              <a:buNone/>
              <a:defRPr sz="2000" b="1"/>
            </a:lvl3pPr>
            <a:lvl4pPr marL="0" indent="0">
              <a:buSzTx/>
              <a:buFontTx/>
              <a:buNone/>
              <a:defRPr sz="2000" b="1"/>
            </a:lvl4pPr>
            <a:lvl5pPr marL="0" indent="0">
              <a:buSzTx/>
              <a:buFontTx/>
              <a:buNone/>
              <a:defRPr sz="2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4778" y="2465706"/>
            <a:ext cx="3304283" cy="1208407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Bottom Bar -Top 184 Things Real Estate Agents do to Earn Their Commission.png" descr="Bottom Bar -Top 184 Things Real Estate Agents do to Earn Their Commiss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" y="0"/>
            <a:ext cx="7771794" cy="10058400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337348" y="9208393"/>
            <a:ext cx="232873" cy="22850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535363" y="670559"/>
            <a:ext cx="2506804" cy="2346962"/>
          </a:xfrm>
          <a:prstGeom prst="rect">
            <a:avLst/>
          </a:prstGeom>
        </p:spPr>
        <p:txBody>
          <a:bodyPr anchor="b"/>
          <a:lstStyle>
            <a:lvl1pPr>
              <a:defRPr sz="27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304282" y="1448226"/>
            <a:ext cx="3934779" cy="7147984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  <a:lvl2pPr marL="616723" indent="-228103">
              <a:defRPr sz="2700"/>
            </a:lvl2pPr>
            <a:lvl3pPr marL="1039556" indent="-262318">
              <a:defRPr sz="2700"/>
            </a:lvl3pPr>
            <a:lvl4pPr marL="1474469" indent="-308608">
              <a:defRPr sz="2700"/>
            </a:lvl4pPr>
            <a:lvl5pPr marL="1863088" indent="-308610"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35363" y="3017519"/>
            <a:ext cx="2506804" cy="559033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Text"/>
          <p:cNvSpPr txBox="1">
            <a:spLocks noGrp="1"/>
          </p:cNvSpPr>
          <p:nvPr>
            <p:ph type="title"/>
          </p:nvPr>
        </p:nvSpPr>
        <p:spPr>
          <a:xfrm>
            <a:off x="535363" y="670559"/>
            <a:ext cx="2506804" cy="2346962"/>
          </a:xfrm>
          <a:prstGeom prst="rect">
            <a:avLst/>
          </a:prstGeom>
        </p:spPr>
        <p:txBody>
          <a:bodyPr anchor="b"/>
          <a:lstStyle>
            <a:lvl1pPr>
              <a:defRPr sz="2700"/>
            </a:lvl1pPr>
          </a:lstStyle>
          <a:p>
            <a:r>
              <a:t>Title Text</a:t>
            </a:r>
          </a:p>
        </p:txBody>
      </p:sp>
      <p:sp>
        <p:nvSpPr>
          <p:cNvPr id="84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3304282" y="1448226"/>
            <a:ext cx="3934779" cy="71479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35363" y="3017520"/>
            <a:ext cx="2506804" cy="55903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300"/>
            </a:lvl1pPr>
            <a:lvl2pPr marL="0" indent="0">
              <a:buSzTx/>
              <a:buFontTx/>
              <a:buNone/>
              <a:defRPr sz="1300"/>
            </a:lvl2pPr>
            <a:lvl3pPr marL="0" indent="0">
              <a:buSzTx/>
              <a:buFontTx/>
              <a:buNone/>
              <a:defRPr sz="1300"/>
            </a:lvl3pPr>
            <a:lvl4pPr marL="0" indent="0">
              <a:buSzTx/>
              <a:buFontTx/>
              <a:buNone/>
              <a:defRPr sz="1300"/>
            </a:lvl4pPr>
            <a:lvl5pPr marL="0" indent="0">
              <a:buSzTx/>
              <a:buFontTx/>
              <a:buNone/>
              <a:defRPr sz="1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534351" y="535519"/>
            <a:ext cx="6703698" cy="1944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34351" y="2677584"/>
            <a:ext cx="6703698" cy="6381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005176" y="9476153"/>
            <a:ext cx="232874" cy="22850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0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ransition spd="med"/>
  <p:txStyles>
    <p:titleStyle>
      <a:lvl1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194310" marR="0" indent="-194310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612076" marR="0" indent="-223456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040130" marR="0" indent="-262890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463802" marR="0" indent="-297941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852422" marR="0" indent="-297941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241042" marR="0" indent="-297942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629661" marR="0" indent="-297942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018282" marR="0" indent="-297940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406902" marR="0" indent="-297940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772400" cy="923544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0" y="0"/>
                </a:moveTo>
                <a:lnTo>
                  <a:pt x="7772400" y="0"/>
                </a:ln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233" t="-1236" r="-49233" b="-1015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9444" y="477613"/>
            <a:ext cx="4713512" cy="4713512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6D6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3930430"/>
            <a:ext cx="7772400" cy="973785"/>
            <a:chOff x="0" y="0"/>
            <a:chExt cx="4028812" cy="5047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28812" cy="504760"/>
            </a:xfrm>
            <a:custGeom>
              <a:avLst/>
              <a:gdLst/>
              <a:ahLst/>
              <a:cxnLst/>
              <a:rect l="l" t="t" r="r" b="b"/>
              <a:pathLst>
                <a:path w="4028812" h="504760">
                  <a:moveTo>
                    <a:pt x="0" y="0"/>
                  </a:moveTo>
                  <a:lnTo>
                    <a:pt x="4028812" y="0"/>
                  </a:lnTo>
                  <a:lnTo>
                    <a:pt x="4028812" y="504760"/>
                  </a:lnTo>
                  <a:lnTo>
                    <a:pt x="0" y="504760"/>
                  </a:lnTo>
                  <a:close/>
                </a:path>
              </a:pathLst>
            </a:custGeom>
            <a:solidFill>
              <a:srgbClr val="25262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599411" y="1631456"/>
            <a:ext cx="4774746" cy="1989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16"/>
              </a:lnSpc>
            </a:pPr>
            <a:r>
              <a:rPr lang="en-US" sz="13000" spc="720" dirty="0">
                <a:solidFill>
                  <a:srgbClr val="FFFFFF"/>
                </a:solidFill>
                <a:latin typeface="Montserrat Light Bold"/>
              </a:rPr>
              <a:t>184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09859" y="3373882"/>
            <a:ext cx="3552682" cy="237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7"/>
              </a:lnSpc>
            </a:pPr>
            <a:r>
              <a:rPr lang="en-US" sz="1561" spc="62" dirty="0">
                <a:solidFill>
                  <a:srgbClr val="FFFFFF"/>
                </a:solidFill>
                <a:latin typeface="Montserrat Light"/>
              </a:rPr>
              <a:t>things Real Estate Agents do to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37670" y="1238914"/>
            <a:ext cx="3697061" cy="689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4200" spc="504" dirty="0">
                <a:solidFill>
                  <a:srgbClr val="FFFFFF"/>
                </a:solidFill>
                <a:latin typeface="Montserrat Light Bold"/>
              </a:rPr>
              <a:t>THE TOP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3935011"/>
            <a:ext cx="7772400" cy="977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2"/>
              </a:lnSpc>
            </a:pPr>
            <a:r>
              <a:rPr lang="en-US" sz="6400" dirty="0">
                <a:solidFill>
                  <a:srgbClr val="FFFFFF"/>
                </a:solidFill>
                <a:latin typeface="Gabriola" pitchFamily="82" charset="0"/>
              </a:rPr>
              <a:t>earn their commission</a:t>
            </a:r>
          </a:p>
        </p:txBody>
      </p:sp>
      <p:sp>
        <p:nvSpPr>
          <p:cNvPr id="19" name="As a seller’s agent, my fiduciary responsibility is to the home seller.…">
            <a:extLst>
              <a:ext uri="{FF2B5EF4-FFF2-40B4-BE49-F238E27FC236}">
                <a16:creationId xmlns:a16="http://schemas.microsoft.com/office/drawing/2014/main" id="{94327A90-1AC0-598A-4292-DBE3908556A2}"/>
              </a:ext>
            </a:extLst>
          </p:cNvPr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rPr dirty="0"/>
              <a:t>Agent Contact Info Here.</a:t>
            </a:r>
          </a:p>
        </p:txBody>
      </p:sp>
      <p:pic>
        <p:nvPicPr>
          <p:cNvPr id="20" name="PA-horizontal-white-01.png" descr="PA-horizontal-white-01.png">
            <a:extLst>
              <a:ext uri="{FF2B5EF4-FFF2-40B4-BE49-F238E27FC236}">
                <a16:creationId xmlns:a16="http://schemas.microsoft.com/office/drawing/2014/main" id="{6B805D39-066E-507D-FC07-56A397838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hange status in MLS to “Sale Pending”…"/>
          <p:cNvSpPr txBox="1"/>
          <p:nvPr/>
        </p:nvSpPr>
        <p:spPr>
          <a:xfrm>
            <a:off x="442367" y="347272"/>
            <a:ext cx="6887665" cy="650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Work with the seller to handle any additional Offers to Purchase that are submitted between the contract and closing times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Update the property listing status to “Sale Pending” on MLS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Update the transaction management program to show “Sale Pending”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Review the buyer’s credit report results and advise the seller of the best and worst-case scenarios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If the property is going to be seller-financed, provide the credit report information to the seller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If needed, work with the buyer to help obtain financing and follow up as needed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Work with the lender on any discount points getting locked in with certain dates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Make sure to deliver any unrecorded property information to the buyer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If needed, order a septic system inspection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If needed, review the septic system inspection and assess the possible impact on the sale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Fax or deliver a copy of the septic system inspection report to the lender and the buyer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Fax or deliver a copy of a Well Flow Test report to the lender and buyer, and include it in the property listing file, if needed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Confirm that a termite inspection has been ordered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Confirm that a mold inspection has been ordered, if needed</a:t>
            </a:r>
          </a:p>
        </p:txBody>
      </p:sp>
      <p:sp>
        <p:nvSpPr>
          <p:cNvPr id="146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47" name="PA-horizontal-white-01.png" descr="PA-horizontal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Depositphotos_163076780_xl-2015.jpg" descr="Depositphotos_163076780_xl-2015.jpg"/>
          <p:cNvPicPr>
            <a:picLocks noChangeAspect="1"/>
          </p:cNvPicPr>
          <p:nvPr/>
        </p:nvPicPr>
        <p:blipFill>
          <a:blip r:embed="rId3"/>
          <a:srcRect l="252" t="31989" r="252" b="19297"/>
          <a:stretch>
            <a:fillRect/>
          </a:stretch>
        </p:blipFill>
        <p:spPr>
          <a:xfrm>
            <a:off x="0" y="6975937"/>
            <a:ext cx="7772401" cy="2287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onfirm Verifications Of Deposit &amp; Buyer’s Employment Have Been Returned…"/>
          <p:cNvSpPr txBox="1"/>
          <p:nvPr/>
        </p:nvSpPr>
        <p:spPr>
          <a:xfrm>
            <a:off x="442367" y="1569041"/>
            <a:ext cx="6887665" cy="2046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63550" indent="-411163">
              <a:spcBef>
                <a:spcPts val="600"/>
              </a:spcBef>
              <a:buSzPct val="100000"/>
              <a:buAutoNum type="arabicPeriod" startAt="14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Confirm with loan officer that the loan application is moving forward in a timely manner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Add the lender and vendor details to your management program, so the agents, buyer and seller can track the progress of the sale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Stay in contact with the lender on a weekly basis to ensure processing is on track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Share the final approval of the buyer’s loan application with the seller</a:t>
            </a:r>
          </a:p>
        </p:txBody>
      </p:sp>
      <p:sp>
        <p:nvSpPr>
          <p:cNvPr id="151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52" name="PA-horizontal-white-01.png" descr="PA-horizontal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Coordinate buyer’s professional home inspection with seller…"/>
          <p:cNvSpPr txBox="1"/>
          <p:nvPr/>
        </p:nvSpPr>
        <p:spPr>
          <a:xfrm>
            <a:off x="495375" y="5241722"/>
            <a:ext cx="6887665" cy="3585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63550" indent="-411163">
              <a:spcBef>
                <a:spcPts val="600"/>
              </a:spcBef>
              <a:buSzPct val="100000"/>
              <a:buAutoNum type="arabicPeriod" startAt="146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seller to coordinate the buyer’s professional home inspection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6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 the report from the home inspector, if available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6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Enter completion date into the transaction management tracking software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6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Explain loan limits and any clauses in the contract in regards to the seller’s responsibilities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6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Make sure that the seller complies with any Home Inspection Clause requirements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6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seller to identify and recommend trustworthy contractors to perform any required repairs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6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needed, oversee the completion and negotiate payment for any required repairs on the seller’s behalf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6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Schedule a home appraisal</a:t>
            </a:r>
          </a:p>
        </p:txBody>
      </p:sp>
      <p:sp>
        <p:nvSpPr>
          <p:cNvPr id="154" name="Rectangle"/>
          <p:cNvSpPr/>
          <p:nvPr/>
        </p:nvSpPr>
        <p:spPr>
          <a:xfrm>
            <a:off x="-51033" y="224674"/>
            <a:ext cx="7874466" cy="980943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55" name="Tracking the Loan Process"/>
          <p:cNvSpPr txBox="1"/>
          <p:nvPr/>
        </p:nvSpPr>
        <p:spPr>
          <a:xfrm>
            <a:off x="1232800" y="412436"/>
            <a:ext cx="5306797" cy="605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Tracking the Loan </a:t>
            </a:r>
            <a:r>
              <a:rPr lang="en-US" dirty="0">
                <a:solidFill>
                  <a:srgbClr val="FFFFFF"/>
                </a:solidFill>
              </a:rPr>
              <a:t>Process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56" name="Rectangle"/>
          <p:cNvSpPr/>
          <p:nvPr/>
        </p:nvSpPr>
        <p:spPr>
          <a:xfrm>
            <a:off x="-51033" y="3941540"/>
            <a:ext cx="7874466" cy="980945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57" name="Home Inspection Process"/>
          <p:cNvSpPr txBox="1"/>
          <p:nvPr/>
        </p:nvSpPr>
        <p:spPr>
          <a:xfrm>
            <a:off x="1387507" y="4138938"/>
            <a:ext cx="4997383" cy="605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Home Inspection </a:t>
            </a:r>
            <a:r>
              <a:rPr>
                <a:solidFill>
                  <a:srgbClr val="FFFFFF"/>
                </a:solidFill>
              </a:rPr>
              <a:t>Process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rovide comparable sales used in market pricing to Appraiser…"/>
          <p:cNvSpPr txBox="1"/>
          <p:nvPr/>
        </p:nvSpPr>
        <p:spPr>
          <a:xfrm>
            <a:off x="442367" y="1703943"/>
            <a:ext cx="6887665" cy="1800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569913" indent="-569913">
              <a:spcBef>
                <a:spcPts val="600"/>
              </a:spcBef>
              <a:buSzPct val="100000"/>
              <a:buAutoNum type="arabicPeriod" startAt="15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Provide any comparable sales that were used in market pricing to the appraiser </a:t>
            </a:r>
          </a:p>
          <a:p>
            <a:pPr marL="569913" indent="-569913">
              <a:spcBef>
                <a:spcPts val="600"/>
              </a:spcBef>
              <a:buSzPct val="100000"/>
              <a:buAutoNum type="arabicPeriod" startAt="15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Follow-up with the appraiser on the status of the appraisal </a:t>
            </a:r>
          </a:p>
          <a:p>
            <a:pPr marL="569913" indent="-569913">
              <a:spcBef>
                <a:spcPts val="600"/>
              </a:spcBef>
              <a:buSzPct val="100000"/>
              <a:buAutoNum type="arabicPeriod" startAt="15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Enter completion date into the transaction management tracking software that you are using </a:t>
            </a:r>
          </a:p>
          <a:p>
            <a:pPr marL="569913" indent="-569913">
              <a:spcBef>
                <a:spcPts val="600"/>
              </a:spcBef>
              <a:buSzPct val="100000"/>
              <a:buAutoNum type="arabicPeriod" startAt="15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seller to question the appraisal report if it is too low</a:t>
            </a:r>
          </a:p>
        </p:txBody>
      </p:sp>
      <p:sp>
        <p:nvSpPr>
          <p:cNvPr id="160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61" name="PA-horizontal-white-01.png" descr="PA-horizontal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Contract Is Signed By All Parties…"/>
          <p:cNvSpPr txBox="1"/>
          <p:nvPr/>
        </p:nvSpPr>
        <p:spPr>
          <a:xfrm>
            <a:off x="442367" y="5010368"/>
            <a:ext cx="6887665" cy="415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622300" indent="-503238">
              <a:spcBef>
                <a:spcPts val="600"/>
              </a:spcBef>
              <a:buSzPct val="100000"/>
              <a:buAutoNum type="arabicPeriod" startAt="15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Ensure that the contract is signed by all parties involved </a:t>
            </a:r>
          </a:p>
          <a:p>
            <a:pPr marL="622300" indent="-503238">
              <a:spcBef>
                <a:spcPts val="600"/>
              </a:spcBef>
              <a:buSzPct val="100000"/>
              <a:buAutoNum type="arabicPeriod" startAt="15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buyer’s agent and lender to coordinate the closing process </a:t>
            </a:r>
          </a:p>
          <a:p>
            <a:pPr marL="622300" indent="-503238">
              <a:spcBef>
                <a:spcPts val="600"/>
              </a:spcBef>
              <a:buSzPct val="100000"/>
              <a:buAutoNum type="arabicPeriod" startAt="15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Update any relevant closing forms and files </a:t>
            </a:r>
          </a:p>
          <a:p>
            <a:pPr marL="622300" indent="-503238">
              <a:spcBef>
                <a:spcPts val="600"/>
              </a:spcBef>
              <a:buSzPct val="100000"/>
              <a:buAutoNum type="arabicPeriod" startAt="15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Make sure all relevant parties have the correct forms and information to close the sale </a:t>
            </a:r>
          </a:p>
          <a:p>
            <a:pPr marL="622300" indent="-503238">
              <a:spcBef>
                <a:spcPts val="600"/>
              </a:spcBef>
              <a:buSzPct val="100000"/>
              <a:buAutoNum type="arabicPeriod" startAt="15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Choose the location where the closing will be held </a:t>
            </a:r>
          </a:p>
          <a:p>
            <a:pPr marL="622300" indent="-503238">
              <a:spcBef>
                <a:spcPts val="600"/>
              </a:spcBef>
              <a:buSzPct val="100000"/>
              <a:buAutoNum type="arabicPeriod" startAt="15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Confirm the details for the closing date and time, and notify all the relevant parties </a:t>
            </a:r>
          </a:p>
          <a:p>
            <a:pPr marL="622300" indent="-503238">
              <a:spcBef>
                <a:spcPts val="600"/>
              </a:spcBef>
              <a:buSzPct val="100000"/>
              <a:buAutoNum type="arabicPeriod" startAt="15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needed, assist with any title problems, such as boundary disputes or easements, or help with getting death certificates </a:t>
            </a:r>
          </a:p>
          <a:p>
            <a:pPr marL="622300" indent="-503238">
              <a:spcBef>
                <a:spcPts val="600"/>
              </a:spcBef>
              <a:buSzPct val="100000"/>
              <a:buAutoNum type="arabicPeriod" startAt="15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buyer’s agent to schedule and conduct the buyer’s final walk-through before closing </a:t>
            </a:r>
          </a:p>
          <a:p>
            <a:pPr marL="622300" indent="-503238">
              <a:spcBef>
                <a:spcPts val="600"/>
              </a:spcBef>
              <a:buSzPct val="100000"/>
              <a:buAutoNum type="arabicPeriod" startAt="15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Research and compile a list of any tax, home owners association, utility and other applicable prorations </a:t>
            </a:r>
          </a:p>
        </p:txBody>
      </p:sp>
      <p:sp>
        <p:nvSpPr>
          <p:cNvPr id="163" name="Rectangle"/>
          <p:cNvSpPr/>
          <p:nvPr/>
        </p:nvSpPr>
        <p:spPr>
          <a:xfrm>
            <a:off x="-51033" y="368607"/>
            <a:ext cx="7874466" cy="980945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4" name="The Appraisal Process"/>
          <p:cNvSpPr txBox="1"/>
          <p:nvPr/>
        </p:nvSpPr>
        <p:spPr>
          <a:xfrm>
            <a:off x="1450635" y="556370"/>
            <a:ext cx="4464727" cy="605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Appraisal </a:t>
            </a:r>
            <a:r>
              <a:rPr>
                <a:solidFill>
                  <a:srgbClr val="FFFFFF"/>
                </a:solidFill>
              </a:rPr>
              <a:t>Process</a:t>
            </a:r>
          </a:p>
        </p:txBody>
      </p:sp>
      <p:sp>
        <p:nvSpPr>
          <p:cNvPr id="165" name="Rectangle"/>
          <p:cNvSpPr/>
          <p:nvPr/>
        </p:nvSpPr>
        <p:spPr>
          <a:xfrm>
            <a:off x="-51033" y="3717768"/>
            <a:ext cx="7874466" cy="980945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6" name="Closing Preparations Process"/>
          <p:cNvSpPr txBox="1"/>
          <p:nvPr/>
        </p:nvSpPr>
        <p:spPr>
          <a:xfrm>
            <a:off x="1237015" y="3905532"/>
            <a:ext cx="5247586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chemeClr val="bg1"/>
                </a:solidFill>
              </a:rPr>
              <a:t>Preparing </a:t>
            </a:r>
            <a:r>
              <a:rPr lang="en-US" dirty="0"/>
              <a:t>for the </a:t>
            </a:r>
            <a:r>
              <a:rPr dirty="0"/>
              <a:t>Closing 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ontract Is Signed By All Parties…"/>
          <p:cNvSpPr txBox="1"/>
          <p:nvPr/>
        </p:nvSpPr>
        <p:spPr>
          <a:xfrm>
            <a:off x="442367" y="2813048"/>
            <a:ext cx="6887665" cy="6093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>
            <a:spAutoFit/>
          </a:bodyPr>
          <a:lstStyle/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closing agent and request final closing figures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Examine and analyze the closing figures to ensure accuracy of preparation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Forward the verified closing figures to the buyer’s agent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Send a request to the closing agent for a copy of the closing documents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Confirm with the buyer and their agent that they have received title insurance commitment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At closing, provide Home</a:t>
            </a:r>
            <a:r>
              <a:rPr lang="en-US" dirty="0"/>
              <a:t>o</a:t>
            </a:r>
            <a:r>
              <a:rPr dirty="0"/>
              <a:t>wners Warranty for availability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Examine and analyze the closing figures to make sure there are no errors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As requested, forward the closing documents to the absentee seller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 the closing documents with the closing agent or attorney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Provide the closing agent with the earnest money deposit check from the escrow account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seller to coordinate the closing with their next purchase and fix any timing issues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Make sure</a:t>
            </a:r>
            <a:r>
              <a:rPr lang="en-US" dirty="0"/>
              <a:t> the</a:t>
            </a:r>
            <a:r>
              <a:rPr dirty="0"/>
              <a:t> seller receives a net proceeds check at closing by having a “no surprises” closing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needed, refer seller to an experienced agent in their new destination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Update the property listing on MLS to “Sold”, and enter the sale date, the price, the selling broker and the agent’s ID information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Close out the listing in </a:t>
            </a:r>
            <a:r>
              <a:rPr lang="en-US" dirty="0"/>
              <a:t>the</a:t>
            </a:r>
            <a:r>
              <a:rPr dirty="0"/>
              <a:t> transaction management tracking software</a:t>
            </a:r>
          </a:p>
        </p:txBody>
      </p:sp>
      <p:sp>
        <p:nvSpPr>
          <p:cNvPr id="169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70" name="PA-horizontal-white-01.png" descr="PA-horizontal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Depositphotos_209481424_xl-2015.jpg" descr="Depositphotos_209481424_xl-2015.jpg"/>
          <p:cNvPicPr>
            <a:picLocks noChangeAspect="1"/>
          </p:cNvPicPr>
          <p:nvPr/>
        </p:nvPicPr>
        <p:blipFill>
          <a:blip r:embed="rId3"/>
          <a:srcRect t="34333" b="16705"/>
          <a:stretch>
            <a:fillRect/>
          </a:stretch>
        </p:blipFill>
        <p:spPr>
          <a:xfrm>
            <a:off x="-2" y="-11637"/>
            <a:ext cx="7772402" cy="25396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Depositphotos_13894671_xl-2015.jpg" descr="Depositphotos_13894671_xl-2015.jpg"/>
          <p:cNvPicPr>
            <a:picLocks noChangeAspect="1"/>
          </p:cNvPicPr>
          <p:nvPr/>
        </p:nvPicPr>
        <p:blipFill>
          <a:blip r:embed="rId2"/>
          <a:srcRect t="7594" b="7594"/>
          <a:stretch>
            <a:fillRect/>
          </a:stretch>
        </p:blipFill>
        <p:spPr>
          <a:xfrm>
            <a:off x="0" y="5085310"/>
            <a:ext cx="7772400" cy="4188847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Answer questions about filing claims with Home Owner Warranty company if requested…"/>
          <p:cNvSpPr txBox="1"/>
          <p:nvPr/>
        </p:nvSpPr>
        <p:spPr>
          <a:xfrm>
            <a:off x="3348344" y="2068127"/>
            <a:ext cx="3974868" cy="2462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96875" indent="-396875">
              <a:spcBef>
                <a:spcPts val="600"/>
              </a:spcBef>
              <a:buSzPct val="100000"/>
              <a:buAutoNum type="arabicPeriod" startAt="18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requested, answer any questions and provide clarity about filing claims with the Home Owner Warranty company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8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there are any repair conflicts, work with the buyer to try and clarify or resolve the situation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8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Make sure to respond or follow-up on calls received and provide any information that’s needed from office files </a:t>
            </a:r>
          </a:p>
        </p:txBody>
      </p:sp>
      <p:sp>
        <p:nvSpPr>
          <p:cNvPr id="175" name="As a seller’s agent, my fiduciary responsibility is to the home seller.…"/>
          <p:cNvSpPr txBox="1"/>
          <p:nvPr/>
        </p:nvSpPr>
        <p:spPr>
          <a:xfrm>
            <a:off x="175759" y="945949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rPr dirty="0"/>
              <a:t>Agent Contact Info Here.</a:t>
            </a:r>
          </a:p>
        </p:txBody>
      </p:sp>
      <p:pic>
        <p:nvPicPr>
          <p:cNvPr id="176" name="PA-horizontal-white-01.png" descr="PA-horizontal-white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802" y="9419860"/>
            <a:ext cx="1487576" cy="544543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Rectangle"/>
          <p:cNvSpPr/>
          <p:nvPr/>
        </p:nvSpPr>
        <p:spPr>
          <a:xfrm>
            <a:off x="-51033" y="364968"/>
            <a:ext cx="7874466" cy="980945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78" name="Follow Up Processes After Closing"/>
          <p:cNvSpPr txBox="1"/>
          <p:nvPr/>
        </p:nvSpPr>
        <p:spPr>
          <a:xfrm>
            <a:off x="490073" y="552731"/>
            <a:ext cx="6792250" cy="605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Follow Up Processes </a:t>
            </a:r>
            <a:r>
              <a:rPr>
                <a:solidFill>
                  <a:srgbClr val="FFFFFF"/>
                </a:solidFill>
              </a:rPr>
              <a:t>After Closing</a:t>
            </a:r>
          </a:p>
        </p:txBody>
      </p:sp>
      <p:pic>
        <p:nvPicPr>
          <p:cNvPr id="179" name="Ending -Top 184 Things Real Estate Agents do to Earn Their Commission copy.png" descr="Ending -Top 184 Things Real Estate Agents do to Earn Their Commission copy.png"/>
          <p:cNvPicPr>
            <a:picLocks noChangeAspect="1"/>
          </p:cNvPicPr>
          <p:nvPr/>
        </p:nvPicPr>
        <p:blipFill>
          <a:blip r:embed="rId4"/>
          <a:srcRect b="4331"/>
          <a:stretch>
            <a:fillRect/>
          </a:stretch>
        </p:blipFill>
        <p:spPr>
          <a:xfrm>
            <a:off x="42788" y="1713418"/>
            <a:ext cx="3057945" cy="28164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urveys show that many homeowners and homebuyers are not aware of the true value a Real Estate Agent provides during the course of a real estate transaction.…"/>
          <p:cNvSpPr txBox="1"/>
          <p:nvPr/>
        </p:nvSpPr>
        <p:spPr>
          <a:xfrm>
            <a:off x="455467" y="1703759"/>
            <a:ext cx="6904534" cy="3057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spcBef>
                <a:spcPts val="500"/>
              </a:spcBef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Many </a:t>
            </a:r>
            <a:r>
              <a:rPr dirty="0"/>
              <a:t>homeowners or homebuyers don’t fully understand </a:t>
            </a:r>
            <a:r>
              <a:rPr b="1" dirty="0"/>
              <a:t>the true value that a Real Estate Agent </a:t>
            </a:r>
            <a:r>
              <a:rPr dirty="0"/>
              <a:t>can provide</a:t>
            </a:r>
            <a:r>
              <a:rPr lang="en-US" dirty="0"/>
              <a:t> </a:t>
            </a:r>
            <a:r>
              <a:rPr dirty="0"/>
              <a:t>throughout </a:t>
            </a:r>
            <a:r>
              <a:rPr lang="en-US" dirty="0"/>
              <a:t>the entire </a:t>
            </a:r>
            <a:r>
              <a:rPr dirty="0"/>
              <a:t>real estate transaction. </a:t>
            </a:r>
            <a:endParaRPr lang="en-US" dirty="0"/>
          </a:p>
          <a:p>
            <a:pPr>
              <a:spcBef>
                <a:spcPts val="500"/>
              </a:spcBef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>
              <a:spcBef>
                <a:spcPts val="500"/>
              </a:spcBef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While </a:t>
            </a:r>
            <a:r>
              <a:rPr dirty="0"/>
              <a:t>this is </a:t>
            </a:r>
            <a:r>
              <a:rPr lang="en-US" dirty="0"/>
              <a:t>already </a:t>
            </a:r>
            <a:r>
              <a:rPr dirty="0"/>
              <a:t>quite a long list, many </a:t>
            </a:r>
            <a:r>
              <a:rPr lang="en-US" dirty="0"/>
              <a:t>agents</a:t>
            </a:r>
            <a:r>
              <a:rPr dirty="0"/>
              <a:t> </a:t>
            </a:r>
            <a:r>
              <a:rPr lang="en-US" dirty="0"/>
              <a:t>may even </a:t>
            </a:r>
            <a:r>
              <a:rPr dirty="0"/>
              <a:t>provide a variety of additional services</a:t>
            </a:r>
            <a:r>
              <a:rPr lang="en-US" dirty="0"/>
              <a:t>! </a:t>
            </a:r>
            <a:r>
              <a:rPr dirty="0"/>
              <a:t>Why? Because every real estate transaction is a little bit different than the last. </a:t>
            </a:r>
          </a:p>
          <a:p>
            <a:pPr>
              <a:spcBef>
                <a:spcPts val="500"/>
              </a:spcBef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>
              <a:spcBef>
                <a:spcPts val="500"/>
              </a:spcBef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Some transactions </a:t>
            </a:r>
            <a:r>
              <a:rPr lang="en-US" dirty="0"/>
              <a:t>won’t </a:t>
            </a:r>
            <a:r>
              <a:rPr dirty="0"/>
              <a:t>require all of these steps </a:t>
            </a:r>
            <a:r>
              <a:rPr lang="en-US" dirty="0"/>
              <a:t>before closing</a:t>
            </a:r>
            <a:r>
              <a:rPr dirty="0"/>
              <a:t>, but because unexpected situations and complications can happen quickly, it’s far better to work with an agent that can make an intelligent and informed decision on what to do next. </a:t>
            </a:r>
          </a:p>
        </p:txBody>
      </p:sp>
      <p:sp>
        <p:nvSpPr>
          <p:cNvPr id="183" name="Darryl Davis…"/>
          <p:cNvSpPr txBox="1"/>
          <p:nvPr/>
        </p:nvSpPr>
        <p:spPr>
          <a:xfrm>
            <a:off x="2254682" y="6957955"/>
            <a:ext cx="3306100" cy="476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lnSpc>
                <a:spcPts val="3300"/>
              </a:lnSpc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Agent Contact Information Here</a:t>
            </a:r>
          </a:p>
        </p:txBody>
      </p:sp>
      <p:sp>
        <p:nvSpPr>
          <p:cNvPr id="184" name="Rectangle"/>
          <p:cNvSpPr/>
          <p:nvPr/>
        </p:nvSpPr>
        <p:spPr>
          <a:xfrm>
            <a:off x="0" y="204576"/>
            <a:ext cx="7815468" cy="980945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85" name="Why Was This List Prepared?"/>
          <p:cNvSpPr txBox="1"/>
          <p:nvPr/>
        </p:nvSpPr>
        <p:spPr>
          <a:xfrm>
            <a:off x="1148591" y="217996"/>
            <a:ext cx="5475213" cy="954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800" dirty="0">
                <a:solidFill>
                  <a:schemeClr val="bg1"/>
                </a:solidFill>
              </a:rPr>
              <a:t>Did you realize Real Estate Agents </a:t>
            </a:r>
          </a:p>
          <a:p>
            <a:pPr algn="ctr"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800" dirty="0">
                <a:solidFill>
                  <a:schemeClr val="bg1"/>
                </a:solidFill>
              </a:rPr>
              <a:t>did so many things?!</a:t>
            </a:r>
          </a:p>
        </p:txBody>
      </p:sp>
      <p:grpSp>
        <p:nvGrpSpPr>
          <p:cNvPr id="188" name="avatar-01.png"/>
          <p:cNvGrpSpPr/>
          <p:nvPr/>
        </p:nvGrpSpPr>
        <p:grpSpPr>
          <a:xfrm>
            <a:off x="3098977" y="5208680"/>
            <a:ext cx="1617513" cy="1692802"/>
            <a:chOff x="0" y="0"/>
            <a:chExt cx="1617511" cy="1692800"/>
          </a:xfrm>
        </p:grpSpPr>
        <p:pic>
          <p:nvPicPr>
            <p:cNvPr id="186" name="avatar-01.png" descr="avatar-0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98" y="56472"/>
              <a:ext cx="1466913" cy="1466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avatar-01.png" descr="avatar-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1617512" cy="1692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9" name="Postcard Backgrounds (6).png" descr="Postcard Backgrounds (6).png"/>
          <p:cNvPicPr>
            <a:picLocks noChangeAspect="1"/>
          </p:cNvPicPr>
          <p:nvPr/>
        </p:nvPicPr>
        <p:blipFill>
          <a:blip r:embed="rId4"/>
          <a:srcRect l="15045" t="12894" r="21486"/>
          <a:stretch>
            <a:fillRect/>
          </a:stretch>
        </p:blipFill>
        <p:spPr>
          <a:xfrm>
            <a:off x="5361394" y="7972259"/>
            <a:ext cx="2118902" cy="1881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ower-Agent-FINAL-LOGO.png" descr="Power-Agent-FINAL-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70" y="8701075"/>
            <a:ext cx="1158798" cy="4239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Listed here are 184 typical actions, research steps, procedures, processes and review stages in a successful residential real estate transaction that are normally provided by full service real estate brokerages in return for their sales commission. Depen"/>
          <p:cNvSpPr txBox="1"/>
          <p:nvPr/>
        </p:nvSpPr>
        <p:spPr>
          <a:xfrm>
            <a:off x="593552" y="4460859"/>
            <a:ext cx="6585295" cy="4278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/>
              <a:t>There’s no doubt that each</a:t>
            </a:r>
            <a:r>
              <a:rPr sz="1600" dirty="0"/>
              <a:t> licensed Real Estate Agent</a:t>
            </a:r>
            <a:r>
              <a:rPr lang="en-US" sz="1600" dirty="0"/>
              <a:t> will</a:t>
            </a:r>
            <a:r>
              <a:rPr sz="1600" dirty="0"/>
              <a:t> go about their daily business a little differently when compared to other agents. </a:t>
            </a:r>
            <a:r>
              <a:rPr lang="en-US" sz="1600" dirty="0"/>
              <a:t>There are many </a:t>
            </a:r>
            <a:r>
              <a:rPr sz="1600" dirty="0"/>
              <a:t>standard day-to-day processes and procedures, </a:t>
            </a:r>
            <a:r>
              <a:rPr lang="en-US" sz="1600" dirty="0"/>
              <a:t>and then there are other transactions that require a little extra effort and finesse to successfully close.</a:t>
            </a:r>
          </a:p>
          <a:p>
            <a:pPr algn="just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600" dirty="0"/>
          </a:p>
          <a:p>
            <a:pPr algn="just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/>
              <a:t>That being said, t</a:t>
            </a:r>
            <a:r>
              <a:rPr sz="1600" dirty="0"/>
              <a:t>here is an abundance of common </a:t>
            </a:r>
            <a:r>
              <a:rPr lang="en-US" sz="1600" dirty="0"/>
              <a:t>tasks</a:t>
            </a:r>
            <a:r>
              <a:rPr sz="1600" dirty="0"/>
              <a:t> that </a:t>
            </a:r>
            <a:r>
              <a:rPr lang="en-US" sz="1600" dirty="0"/>
              <a:t>all </a:t>
            </a:r>
            <a:r>
              <a:rPr sz="1600" dirty="0"/>
              <a:t>Real Estate Agents do to earn their commission and complete a successful residential real estate transaction. The</a:t>
            </a:r>
            <a:r>
              <a:rPr lang="en-US" sz="1600" dirty="0"/>
              <a:t> following list</a:t>
            </a:r>
            <a:r>
              <a:rPr sz="1600" dirty="0"/>
              <a:t> include</a:t>
            </a:r>
            <a:r>
              <a:rPr lang="en-US" sz="1600" dirty="0"/>
              <a:t>s</a:t>
            </a:r>
            <a:r>
              <a:rPr sz="1600" dirty="0"/>
              <a:t> typical tasks they execute, certain research steps, and many procedures and processes </a:t>
            </a:r>
            <a:r>
              <a:rPr lang="en-US" sz="1600" dirty="0"/>
              <a:t>that need to go smoothly </a:t>
            </a:r>
            <a:r>
              <a:rPr sz="1600" dirty="0"/>
              <a:t>right through to </a:t>
            </a:r>
            <a:r>
              <a:rPr lang="en-US" sz="1600" dirty="0"/>
              <a:t>the</a:t>
            </a:r>
            <a:r>
              <a:rPr sz="1600" dirty="0"/>
              <a:t> closing ... and beyond!</a:t>
            </a:r>
          </a:p>
          <a:p>
            <a:pPr algn="just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600" dirty="0"/>
          </a:p>
          <a:p>
            <a:pPr algn="just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Most importantly, these 184 things </a:t>
            </a:r>
            <a:r>
              <a:rPr sz="1600" b="1" dirty="0"/>
              <a:t>reflect the level of skill, attention to detail and knowledge that’s required in today's real estate world</a:t>
            </a:r>
            <a:r>
              <a:rPr sz="1600" dirty="0"/>
              <a:t>. </a:t>
            </a:r>
            <a:endParaRPr lang="en-US" sz="1600" dirty="0"/>
          </a:p>
          <a:p>
            <a:pPr algn="just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600" i="1" dirty="0"/>
          </a:p>
          <a:p>
            <a:pPr algn="just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Why does this matter? Because it underscores the importance of getting the right help and guidance from someone who has the right experience.</a:t>
            </a:r>
            <a:r>
              <a:rPr lang="en-US" sz="1600" dirty="0"/>
              <a:t> </a:t>
            </a:r>
            <a:r>
              <a:rPr sz="1600" dirty="0"/>
              <a:t>That someone is a</a:t>
            </a:r>
            <a:r>
              <a:rPr sz="1600" b="1" dirty="0"/>
              <a:t> </a:t>
            </a:r>
            <a:r>
              <a:rPr lang="en-US" sz="1600" b="1" dirty="0"/>
              <a:t>Licensed </a:t>
            </a:r>
            <a:r>
              <a:rPr sz="1600" b="1" dirty="0"/>
              <a:t>Real Estate Agent</a:t>
            </a:r>
            <a:r>
              <a:rPr sz="1600" dirty="0"/>
              <a:t>. </a:t>
            </a:r>
          </a:p>
        </p:txBody>
      </p:sp>
      <p:sp>
        <p:nvSpPr>
          <p:cNvPr id="101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rPr dirty="0"/>
              <a:t>Agent Contact Info Here.</a:t>
            </a:r>
          </a:p>
        </p:txBody>
      </p:sp>
      <p:pic>
        <p:nvPicPr>
          <p:cNvPr id="102" name="PA-horizontal-white-01.png" descr="PA-horizontal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BCDBD6AC-48B4-4A99-852C-BB6AB2C50727}"/>
              </a:ext>
            </a:extLst>
          </p:cNvPr>
          <p:cNvGrpSpPr/>
          <p:nvPr/>
        </p:nvGrpSpPr>
        <p:grpSpPr>
          <a:xfrm>
            <a:off x="1523847" y="-252653"/>
            <a:ext cx="4713512" cy="4713512"/>
            <a:chOff x="0" y="0"/>
            <a:chExt cx="6350000" cy="63500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E9814965-C4D0-6E00-3F4A-61C7A256EE88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6D6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5">
            <a:extLst>
              <a:ext uri="{FF2B5EF4-FFF2-40B4-BE49-F238E27FC236}">
                <a16:creationId xmlns:a16="http://schemas.microsoft.com/office/drawing/2014/main" id="{B1E27207-B2CF-83EC-73F4-EA33D90D0704}"/>
              </a:ext>
            </a:extLst>
          </p:cNvPr>
          <p:cNvGrpSpPr/>
          <p:nvPr/>
        </p:nvGrpSpPr>
        <p:grpSpPr>
          <a:xfrm>
            <a:off x="-5597" y="3200164"/>
            <a:ext cx="7772400" cy="973785"/>
            <a:chOff x="0" y="0"/>
            <a:chExt cx="4028812" cy="504760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5AABC15-07A3-685F-C18D-4AFECA1444CD}"/>
                </a:ext>
              </a:extLst>
            </p:cNvPr>
            <p:cNvSpPr/>
            <p:nvPr/>
          </p:nvSpPr>
          <p:spPr>
            <a:xfrm>
              <a:off x="0" y="0"/>
              <a:ext cx="4028812" cy="504760"/>
            </a:xfrm>
            <a:custGeom>
              <a:avLst/>
              <a:gdLst/>
              <a:ahLst/>
              <a:cxnLst/>
              <a:rect l="l" t="t" r="r" b="b"/>
              <a:pathLst>
                <a:path w="4028812" h="504760">
                  <a:moveTo>
                    <a:pt x="0" y="0"/>
                  </a:moveTo>
                  <a:lnTo>
                    <a:pt x="4028812" y="0"/>
                  </a:lnTo>
                  <a:lnTo>
                    <a:pt x="4028812" y="504760"/>
                  </a:lnTo>
                  <a:lnTo>
                    <a:pt x="0" y="504760"/>
                  </a:lnTo>
                  <a:close/>
                </a:path>
              </a:pathLst>
            </a:custGeom>
            <a:solidFill>
              <a:srgbClr val="25262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CAF7E686-442D-17A8-F727-3EFBDA5F6B5F}"/>
              </a:ext>
            </a:extLst>
          </p:cNvPr>
          <p:cNvSpPr txBox="1"/>
          <p:nvPr/>
        </p:nvSpPr>
        <p:spPr>
          <a:xfrm>
            <a:off x="1602958" y="864614"/>
            <a:ext cx="4774746" cy="1989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16"/>
              </a:lnSpc>
            </a:pPr>
            <a:r>
              <a:rPr lang="en-US" sz="13000" spc="720" dirty="0">
                <a:solidFill>
                  <a:srgbClr val="FFFFFF"/>
                </a:solidFill>
                <a:latin typeface="Montserrat Light Bold"/>
              </a:rPr>
              <a:t>184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8DF0DD3-7AC1-BB92-DBBB-AD1E4F66D165}"/>
              </a:ext>
            </a:extLst>
          </p:cNvPr>
          <p:cNvSpPr txBox="1"/>
          <p:nvPr/>
        </p:nvSpPr>
        <p:spPr>
          <a:xfrm>
            <a:off x="2104262" y="2643616"/>
            <a:ext cx="3552682" cy="237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7"/>
              </a:lnSpc>
            </a:pPr>
            <a:r>
              <a:rPr lang="en-US" sz="1561" spc="62" dirty="0">
                <a:solidFill>
                  <a:srgbClr val="FFFFFF"/>
                </a:solidFill>
                <a:latin typeface="Montserrat Light"/>
              </a:rPr>
              <a:t>things Real Estate Agents do to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878A29B1-09F3-1020-0994-5474EA5CEB91}"/>
              </a:ext>
            </a:extLst>
          </p:cNvPr>
          <p:cNvSpPr txBox="1"/>
          <p:nvPr/>
        </p:nvSpPr>
        <p:spPr>
          <a:xfrm>
            <a:off x="2032073" y="508648"/>
            <a:ext cx="3697061" cy="689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4200" spc="504" dirty="0">
                <a:solidFill>
                  <a:srgbClr val="FFFFFF"/>
                </a:solidFill>
                <a:latin typeface="Montserrat Light Bold"/>
              </a:rPr>
              <a:t>THE TOP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F52CD3F4-7E0F-B533-9FFA-FF1A883D6DC6}"/>
              </a:ext>
            </a:extLst>
          </p:cNvPr>
          <p:cNvSpPr txBox="1"/>
          <p:nvPr/>
        </p:nvSpPr>
        <p:spPr>
          <a:xfrm>
            <a:off x="-5597" y="3204745"/>
            <a:ext cx="7772400" cy="977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2"/>
              </a:lnSpc>
            </a:pPr>
            <a:r>
              <a:rPr lang="en-US" sz="6400" dirty="0">
                <a:solidFill>
                  <a:srgbClr val="FFFFFF"/>
                </a:solidFill>
                <a:latin typeface="Gabriola" pitchFamily="82" charset="0"/>
              </a:rPr>
              <a:t>earn their commission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Make appointment with seller for listing presentation…"/>
          <p:cNvSpPr txBox="1"/>
          <p:nvPr/>
        </p:nvSpPr>
        <p:spPr>
          <a:xfrm>
            <a:off x="343868" y="1369454"/>
            <a:ext cx="7084663" cy="807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Schedule a listing presentation with the homeowner/s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Go over any pre-appointment questions that may need to be answered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Begin researching comparable listings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Check </a:t>
            </a:r>
            <a:r>
              <a:rPr sz="1600" dirty="0" err="1"/>
              <a:t>comparables</a:t>
            </a:r>
            <a:r>
              <a:rPr sz="1600" dirty="0"/>
              <a:t> for those with similar type, location and price range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Use MLS and public records databases to find sales activity for the past 18 months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Find property tax roll information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Establish a fair market value based on a Comparable Market Analysis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Get a copy of the property’s complex layout or subdivision plan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Verify the property’s deed type and ownership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Confirm lot size and dimensions through public records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Verify the property’s legal description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Look into the property’s deed restrictions and/or land use code 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Check the property’s zoning requirements and current use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Use public records to verify the legal names of the owner(s)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Verify school district and public schools in the area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Do an exterior curb appeal assessment of the property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Put together a formal file with all the property details and any relevant information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/>
              <a:t>Research any past or pending permits pulled on the property to identify improvements or unresolved issues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Prepare and finalize the listing presentation package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Follow up with homeowner to confirm the listing presentation time and details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Go over listing appointment checklist to make sure all necessary steps are complete </a:t>
            </a:r>
          </a:p>
        </p:txBody>
      </p:sp>
      <p:sp>
        <p:nvSpPr>
          <p:cNvPr id="105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06" name="PA-horizontal-white-01.png" descr="PA-horizontal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Rectangle"/>
          <p:cNvSpPr/>
          <p:nvPr/>
        </p:nvSpPr>
        <p:spPr>
          <a:xfrm>
            <a:off x="-51033" y="229993"/>
            <a:ext cx="7874466" cy="980945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8" name="Pre-Listing Activities"/>
          <p:cNvSpPr txBox="1"/>
          <p:nvPr/>
        </p:nvSpPr>
        <p:spPr>
          <a:xfrm>
            <a:off x="1774943" y="431009"/>
            <a:ext cx="4222509" cy="605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Pre-Listing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Activities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ive seller an overview of current market conditions and projections…"/>
          <p:cNvSpPr txBox="1"/>
          <p:nvPr/>
        </p:nvSpPr>
        <p:spPr>
          <a:xfrm>
            <a:off x="309041" y="1235039"/>
            <a:ext cx="7154317" cy="8032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>
            <a:spAutoFit/>
          </a:bodyPr>
          <a:lstStyle/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Give basic overview to homeowner of the current local market conditions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Discuss professional credentials and any pertinent accomplishments in the market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Describe the broker’s profile and position within the marketplace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Present CMA results, which will include current listings on market, sold </a:t>
            </a:r>
            <a:r>
              <a:rPr lang="en-US" dirty="0"/>
              <a:t>                                          </a:t>
            </a:r>
            <a:r>
              <a:rPr dirty="0"/>
              <a:t>properties and expired listings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Present pricing strategy based on current market conditions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Go over seller’s goals to make sure you market the property effectively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Discuss the benefits of using the Multiple Listing Service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Explain the importance of using internet and social media marketing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Discuss availability and communication preferences, including on weekends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Explain how agents help qualify a serious buyer vs a “looker”  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Cover the details of a strategic marketing plan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Discuss the different types of agency relationships </a:t>
            </a:r>
          </a:p>
          <a:p>
            <a:pPr marL="396875" indent="-344170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 and go over any clauses that are in the Listing Contract and</a:t>
            </a:r>
            <a:r>
              <a:rPr lang="en-US" dirty="0"/>
              <a:t>  </a:t>
            </a:r>
            <a:r>
              <a:rPr dirty="0"/>
              <a:t>Addendum and get the sellers signature once the property is under a listing</a:t>
            </a:r>
            <a:r>
              <a:rPr lang="en-US" dirty="0"/>
              <a:t>  </a:t>
            </a:r>
            <a:r>
              <a:rPr dirty="0"/>
              <a:t>agreement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 and confirm the current title information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Measure the overall square footage, including any heated areas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Measure the size of the interior rooms of the listing property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the seller has a copy of a certified survey, confirm the property lot size </a:t>
            </a:r>
          </a:p>
          <a:p>
            <a:pPr marL="396875" indent="-344170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Be sure </a:t>
            </a:r>
            <a:r>
              <a:rPr dirty="0"/>
              <a:t>to make a note of any unrecorded agreements, easements and property lines</a:t>
            </a:r>
            <a:r>
              <a:rPr lang="en-US" dirty="0"/>
              <a:t> </a:t>
            </a:r>
            <a:endParaRPr dirty="0"/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available, obtain the house plans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Look over and review the house plans and make a copy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Order a plat map meant for retention in the property’s listing file </a:t>
            </a:r>
          </a:p>
        </p:txBody>
      </p:sp>
      <p:sp>
        <p:nvSpPr>
          <p:cNvPr id="111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12" name="PA-horizontal-white-01.png" descr="PA-horizontal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Rectangle"/>
          <p:cNvSpPr/>
          <p:nvPr/>
        </p:nvSpPr>
        <p:spPr>
          <a:xfrm>
            <a:off x="-51033" y="119557"/>
            <a:ext cx="7874466" cy="980945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14" name="Listing Appointment Presentation Process"/>
          <p:cNvSpPr txBox="1"/>
          <p:nvPr/>
        </p:nvSpPr>
        <p:spPr>
          <a:xfrm>
            <a:off x="189478" y="340648"/>
            <a:ext cx="7393442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defRPr sz="30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Listing Appointment </a:t>
            </a:r>
            <a:r>
              <a:rPr dirty="0">
                <a:solidFill>
                  <a:srgbClr val="FFFFFF"/>
                </a:solidFill>
              </a:rPr>
              <a:t>Presentation Process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view house plans and make copy…"/>
          <p:cNvSpPr txBox="1"/>
          <p:nvPr/>
        </p:nvSpPr>
        <p:spPr>
          <a:xfrm>
            <a:off x="540303" y="165790"/>
            <a:ext cx="6920672" cy="9433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seller to agree on a showing time window and prepare showing instructions for the buyer's agents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Find and obtain any current mortgage loan information, which could include companies and loan account numbers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lender to verify current loan information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Confirm any loan information and any other special requirements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Discuss buyer financing alternatives and other options with the seller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 the current appraisal of the property, if available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possible, verify the Home Owners Association manager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Verify and confirm any Home Owners Association fees, including the current annual fee and any other fees that could be mandatory or optional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possible, order a copy of the Home Owners Association bylaws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Conduct research into electric suppliers names and phone numbers, as well as electricity availability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Calculate what the average utility usage was from the previous 12-months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Conduct research into and confirm the city’s sewer and septic tank information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Calculate what the average water rates or fees were from the previous 12-months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Conduct research into and confirm well water status, depth and output from the well report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Conduct research into and confirm the availability of natural gas, as well as the supplier’s name and phone number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Look into and verify the security system if there is one and find out current terms of service and if it’s owned or leased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Verify that the seller has a transferable Termite Bond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Conduct research into and determine if there is a need for lead-based paint disclosure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Prepare and finalize a detailed list of the property’s amenities and assess its market impact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Prepare and finalize a detailed list of the property’s Inclusions and Conveyances with Sale</a:t>
            </a:r>
          </a:p>
        </p:txBody>
      </p:sp>
      <p:sp>
        <p:nvSpPr>
          <p:cNvPr id="117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18" name="PA-horizontal-white-01.png" descr="PA-horizontal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end “Vacancy Checklist” to seller if property is vacant…"/>
          <p:cNvSpPr txBox="1"/>
          <p:nvPr/>
        </p:nvSpPr>
        <p:spPr>
          <a:xfrm>
            <a:off x="277212" y="347255"/>
            <a:ext cx="7217975" cy="617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Prepare and finalize a list of any completed repairs or other maintenance items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the property is vacant, send the seller a Vacancy Checklist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Provide an explanation to the seller about the benefits of Home Owner Warranty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seller to complete and submit a Home Owner Warranty application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After the Home Owner Warranty application gets approved, include it in the property file for conveyance at the time of sale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Get an additional key made for the lockbox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Verify if the property has any rental units included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it does: make copies of all the leases for retention in the listing file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it does: verify and confirm all rent and deposit details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it does: inform the tenants of the listing and discuss how showings are going to be handled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Arrange and schedule the installation of a yard sign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seller to complete the seller’s disclosure form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Develop and finalize a New Listing checklist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 the curb appeal assessment results with the seller and provide any suggestions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 the results of the interior décor assessment with the seller and provide suggestions to help shorten the time the property is on the market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Input the listing into a transaction management software program </a:t>
            </a:r>
          </a:p>
        </p:txBody>
      </p:sp>
      <p:pic>
        <p:nvPicPr>
          <p:cNvPr id="121" name="Depositphotos_61713323_xl-2015.jpg" descr="Depositphotos_61713323_xl-2015.jpg"/>
          <p:cNvPicPr>
            <a:picLocks noChangeAspect="1"/>
          </p:cNvPicPr>
          <p:nvPr/>
        </p:nvPicPr>
        <p:blipFill>
          <a:blip r:embed="rId2"/>
          <a:srcRect t="9475" b="16464"/>
          <a:stretch>
            <a:fillRect/>
          </a:stretch>
        </p:blipFill>
        <p:spPr>
          <a:xfrm>
            <a:off x="0" y="6639338"/>
            <a:ext cx="7772400" cy="2610745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23" name="PA-horizontal-white-01.png" descr="PA-horizontal-white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repare MLS Profile Sheet — Agents is responsible for “quality control” and accuracy of listing data…"/>
          <p:cNvSpPr txBox="1"/>
          <p:nvPr/>
        </p:nvSpPr>
        <p:spPr>
          <a:xfrm>
            <a:off x="277212" y="1771650"/>
            <a:ext cx="7217975" cy="2446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517525" indent="-398463">
              <a:spcBef>
                <a:spcPts val="600"/>
              </a:spcBef>
              <a:buSzPct val="100000"/>
              <a:buAutoNum type="arabicPeriod" startAt="79"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Prepare the MLS Profile Sheet and make sure the listing data is accurate </a:t>
            </a:r>
          </a:p>
          <a:p>
            <a:pPr marL="517525" indent="-398463">
              <a:spcBef>
                <a:spcPts val="600"/>
              </a:spcBef>
              <a:buSzPct val="100000"/>
              <a:buAutoNum type="arabicPeriod" startAt="79"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Input the property data from the Profile Sheet into the MLS listing database </a:t>
            </a:r>
          </a:p>
          <a:p>
            <a:pPr marL="517525" indent="-398463">
              <a:spcBef>
                <a:spcPts val="600"/>
              </a:spcBef>
              <a:buSzPct val="100000"/>
              <a:buAutoNum type="arabicPeriod" startAt="79"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Double-check the MLS database listing for accuracy, which can include having the proper placement in the mapping function </a:t>
            </a:r>
          </a:p>
          <a:p>
            <a:pPr marL="517525" indent="-398463">
              <a:spcBef>
                <a:spcPts val="600"/>
              </a:spcBef>
              <a:buSzPct val="100000"/>
              <a:buAutoNum type="arabicPeriod" startAt="79"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Add the property to the Active Listings list </a:t>
            </a:r>
          </a:p>
          <a:p>
            <a:pPr marL="517525" indent="-398463">
              <a:spcBef>
                <a:spcPts val="600"/>
              </a:spcBef>
              <a:buSzPct val="100000"/>
              <a:buAutoNum type="arabicPeriod" startAt="79"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Provide the seller with a signed copy of the Listing Agreement and the MLS Profile Sheet within 48 hours </a:t>
            </a:r>
          </a:p>
          <a:p>
            <a:pPr marL="517525" indent="-398463">
              <a:spcBef>
                <a:spcPts val="600"/>
              </a:spcBef>
              <a:buSzPct val="100000"/>
              <a:buAutoNum type="arabicPeriod" startAt="79"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Take extra photos to include in the MLS listing and in other marketing material</a:t>
            </a:r>
          </a:p>
        </p:txBody>
      </p:sp>
      <p:sp>
        <p:nvSpPr>
          <p:cNvPr id="126" name="Create print and Internet ads with seller’s input…"/>
          <p:cNvSpPr txBox="1"/>
          <p:nvPr/>
        </p:nvSpPr>
        <p:spPr>
          <a:xfrm>
            <a:off x="277212" y="5506930"/>
            <a:ext cx="7217975" cy="3662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63550" indent="-344488">
              <a:spcBef>
                <a:spcPts val="600"/>
              </a:spcBef>
              <a:buSzPct val="100000"/>
              <a:buAutoNum type="arabicPeriod" startAt="85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Get the sellers input and create ads for print and online </a:t>
            </a:r>
          </a:p>
          <a:p>
            <a:pPr marL="463550" indent="-344488">
              <a:spcBef>
                <a:spcPts val="600"/>
              </a:spcBef>
              <a:buSzPct val="100000"/>
              <a:buAutoNum type="arabicPeriod" startAt="85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seller, tenants and other realtors to coordinate showings, and make sure to return all calls regardless of when they were received </a:t>
            </a:r>
          </a:p>
          <a:p>
            <a:pPr marL="463550" indent="-344488">
              <a:spcBef>
                <a:spcPts val="600"/>
              </a:spcBef>
              <a:buSzPct val="100000"/>
              <a:buAutoNum type="arabicPeriod" startAt="85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authorized by the seller, install an electronic lockbox and program it for the agreed-upon showing time windows </a:t>
            </a:r>
          </a:p>
          <a:p>
            <a:pPr marL="463550" indent="-344488">
              <a:spcBef>
                <a:spcPts val="600"/>
              </a:spcBef>
              <a:buSzPct val="100000"/>
              <a:buAutoNum type="arabicPeriod" startAt="85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Prepare and finalize a mailing and contact list </a:t>
            </a:r>
          </a:p>
          <a:p>
            <a:pPr marL="463550" indent="-344488">
              <a:spcBef>
                <a:spcPts val="600"/>
              </a:spcBef>
              <a:buSzPct val="100000"/>
              <a:buAutoNum type="arabicPeriod" startAt="85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Write and mail-merge letters directly to your contact list </a:t>
            </a:r>
          </a:p>
          <a:p>
            <a:pPr marL="463550" indent="-344488">
              <a:spcBef>
                <a:spcPts val="600"/>
              </a:spcBef>
              <a:buSzPct val="100000"/>
              <a:buAutoNum type="arabicPeriod" startAt="85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Place an order for “Just Listed” reports and labels </a:t>
            </a:r>
          </a:p>
          <a:p>
            <a:pPr marL="463550" indent="-344488">
              <a:spcBef>
                <a:spcPts val="600"/>
              </a:spcBef>
              <a:buSzPct val="100000"/>
              <a:buAutoNum type="arabicPeriod" startAt="85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Prepare and finalize flyers and feedback faxes </a:t>
            </a:r>
          </a:p>
          <a:p>
            <a:pPr marL="463550" indent="-344488">
              <a:spcBef>
                <a:spcPts val="600"/>
              </a:spcBef>
              <a:buSzPct val="100000"/>
              <a:buAutoNum type="arabicPeriod" startAt="85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Regularly review comparable MLS listings to make sure the property is competitive when it comes to terms, price, availability and conditions </a:t>
            </a:r>
          </a:p>
          <a:p>
            <a:pPr marL="463550" indent="-344488">
              <a:spcBef>
                <a:spcPts val="600"/>
              </a:spcBef>
              <a:buSzPct val="100000"/>
              <a:buAutoNum type="arabicPeriod" startAt="85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Develop and prepare a property marketing brochure for the seller to review </a:t>
            </a:r>
          </a:p>
        </p:txBody>
      </p:sp>
      <p:sp>
        <p:nvSpPr>
          <p:cNvPr id="127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28" name="PA-horizontal-white-01.png" descr="PA-horizontal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Rectangle"/>
          <p:cNvSpPr/>
          <p:nvPr/>
        </p:nvSpPr>
        <p:spPr>
          <a:xfrm>
            <a:off x="-51033" y="190114"/>
            <a:ext cx="7874466" cy="1311145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30" name="Entering Your Property in Multi Listing Service Database Process"/>
          <p:cNvSpPr txBox="1"/>
          <p:nvPr/>
        </p:nvSpPr>
        <p:spPr>
          <a:xfrm>
            <a:off x="1531709" y="276277"/>
            <a:ext cx="4708977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600" dirty="0"/>
              <a:t>Entering</a:t>
            </a:r>
            <a:r>
              <a:rPr lang="en-US" sz="3600" dirty="0"/>
              <a:t> </a:t>
            </a:r>
            <a:r>
              <a:rPr sz="3600" dirty="0"/>
              <a:t>Property </a:t>
            </a:r>
            <a:r>
              <a:rPr sz="3600" dirty="0">
                <a:solidFill>
                  <a:srgbClr val="FFFFFF"/>
                </a:solidFill>
              </a:rPr>
              <a:t>in</a:t>
            </a:r>
            <a:r>
              <a:rPr lang="en-US" sz="3600" dirty="0">
                <a:solidFill>
                  <a:srgbClr val="FFFFFF"/>
                </a:solidFill>
              </a:rPr>
              <a:t>to</a:t>
            </a:r>
          </a:p>
          <a:p>
            <a:pPr algn="ctr"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600" dirty="0">
                <a:solidFill>
                  <a:srgbClr val="FFFFFF"/>
                </a:solidFill>
              </a:rPr>
              <a:t> the MLS </a:t>
            </a:r>
            <a:r>
              <a:rPr sz="3600" dirty="0">
                <a:solidFill>
                  <a:srgbClr val="FFFFFF"/>
                </a:solidFill>
              </a:rPr>
              <a:t>Database</a:t>
            </a:r>
          </a:p>
        </p:txBody>
      </p:sp>
      <p:sp>
        <p:nvSpPr>
          <p:cNvPr id="131" name="Rectangle"/>
          <p:cNvSpPr/>
          <p:nvPr/>
        </p:nvSpPr>
        <p:spPr>
          <a:xfrm>
            <a:off x="0" y="4285287"/>
            <a:ext cx="7772400" cy="980945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32" name="Marketing Your Listing Process"/>
          <p:cNvSpPr txBox="1"/>
          <p:nvPr/>
        </p:nvSpPr>
        <p:spPr>
          <a:xfrm>
            <a:off x="1560207" y="4425522"/>
            <a:ext cx="4542265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chemeClr val="bg1"/>
                </a:solidFill>
              </a:rPr>
              <a:t>Marketing</a:t>
            </a:r>
            <a:r>
              <a:rPr dirty="0"/>
              <a:t> </a:t>
            </a:r>
            <a:r>
              <a:rPr lang="en-US" dirty="0"/>
              <a:t>the</a:t>
            </a:r>
            <a:r>
              <a:rPr dirty="0"/>
              <a:t> Listing 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repare property marketing brochure for seller’s review…"/>
          <p:cNvSpPr txBox="1"/>
          <p:nvPr/>
        </p:nvSpPr>
        <p:spPr>
          <a:xfrm>
            <a:off x="463253" y="2462951"/>
            <a:ext cx="6845894" cy="6740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Finalize the property marketing brochure and arrange for it to be printed or copied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Deliver the property marketing brochures to company agents mailboxes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available, upload the property listing to the brokerage website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Send a “Just Listed” notice to residents of the neighborhood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Let the Network Referral Program know about the listing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Provide relevant marketing data to any buyers that are coming through international relocation networks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Provide relevant marketing data to any buyers that are coming from a referral network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applicable, create and provide Special Feature cards for marketing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Submit or take out advertisements on participating real estate websites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Make sure to convey any price changes promptly to internet groups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Re-print or re-supply brochures as needed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Make sure any loan information gets reviewed and updated in MLS as required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Make sure to send feedback requests to any buyer’s agents after a showing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 </a:t>
            </a:r>
            <a:r>
              <a:rPr dirty="0" err="1"/>
              <a:t>comparables</a:t>
            </a:r>
            <a:r>
              <a:rPr dirty="0"/>
              <a:t> to stay up-to-date on any changes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Discuss any feedback from showing agents with the seller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Regularly update your seller and discuss marketing and pricing strategies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Make sure to enter any price changes in the MLS database as soon as possible</a:t>
            </a:r>
          </a:p>
        </p:txBody>
      </p:sp>
      <p:pic>
        <p:nvPicPr>
          <p:cNvPr id="135" name="Depositphotos_255956786_xl-2015.jpg" descr="Depositphotos_255956786_xl-2015.jpg"/>
          <p:cNvPicPr>
            <a:picLocks noChangeAspect="1"/>
          </p:cNvPicPr>
          <p:nvPr/>
        </p:nvPicPr>
        <p:blipFill>
          <a:blip r:embed="rId2"/>
          <a:srcRect t="31946" b="10416"/>
          <a:stretch>
            <a:fillRect/>
          </a:stretch>
        </p:blipFill>
        <p:spPr>
          <a:xfrm>
            <a:off x="0" y="-8634"/>
            <a:ext cx="7772400" cy="2294618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37" name="PA-horizontal-white-01.png" descr="PA-horizontal-white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eive and review all Offer to Purchase contracts submitted by buyers or buyers’ agents.…"/>
          <p:cNvSpPr txBox="1"/>
          <p:nvPr/>
        </p:nvSpPr>
        <p:spPr>
          <a:xfrm>
            <a:off x="442367" y="1291121"/>
            <a:ext cx="6887665" cy="7971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 all the Offer to Purchase contracts that were submitted by a buyer or a buyer’s agent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Evaluate the offers and prepare a net sheet for the seller to compare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seller to better understand the offers, finding merits and weaknesses of each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Contact the buyer’s agent to review the buyer’s qualifications and discuss the offer in greater detail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D</a:t>
            </a:r>
            <a:r>
              <a:rPr dirty="0"/>
              <a:t>eliver the seller’s disclosure to the buyer’s agent or the buyer if requested and before the offer, if possible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Confirm details that the buyer is pre-qualified by contacting a loan officer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After you contact the loan officer, obtain a pre-qualification letter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Negotiate the offers on the seller's behalf, making sure to set a time limit for the close date and loan approval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Review, prepare and convey any counteroffers, amendments or acceptance to the buyer’s agent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Fax copies of the contract and any addendums to the closing attorney or title company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Deliver the Offer to Purchase contract to the buyer's agent after it’s accepted and signed by the seller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Make a record of and deposit any earnest money in an escrow account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Disseminate any Under-Contract Showing Restrictions as the seller requests them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Finalize and deliver copies of the fully signed Offer to Purchase contract to the seller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Fax or deliver copies of the Offer to Purchase contract to the selling agent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Fax or deliver copies of the Offer to Purchase contract to the lender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Prepare copies of the signed Offer to Purchase contract to store in office files </a:t>
            </a:r>
          </a:p>
        </p:txBody>
      </p:sp>
      <p:sp>
        <p:nvSpPr>
          <p:cNvPr id="140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41" name="PA-horizontal-white-01.png" descr="PA-horizontal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Rectangle"/>
          <p:cNvSpPr/>
          <p:nvPr/>
        </p:nvSpPr>
        <p:spPr>
          <a:xfrm>
            <a:off x="-51033" y="158414"/>
            <a:ext cx="7874466" cy="980943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43" name="The Offer and the Contract Process"/>
          <p:cNvSpPr txBox="1"/>
          <p:nvPr/>
        </p:nvSpPr>
        <p:spPr>
          <a:xfrm>
            <a:off x="1121341" y="324211"/>
            <a:ext cx="5529715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chemeClr val="bg1"/>
                </a:solidFill>
              </a:rPr>
              <a:t>The Offer </a:t>
            </a:r>
            <a:r>
              <a:rPr dirty="0"/>
              <a:t>and the Contract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2823</Words>
  <Application>Microsoft Office PowerPoint</Application>
  <PresentationFormat>Custom</PresentationFormat>
  <Paragraphs>232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Gabriola</vt:lpstr>
      <vt:lpstr>Montserrat Light</vt:lpstr>
      <vt:lpstr>Montserrat Light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 Carlos</dc:creator>
  <cp:lastModifiedBy>Julia Escobar</cp:lastModifiedBy>
  <cp:revision>19</cp:revision>
  <dcterms:modified xsi:type="dcterms:W3CDTF">2025-04-16T13:55:34Z</dcterms:modified>
</cp:coreProperties>
</file>